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7"/>
  </p:notesMasterIdLst>
  <p:sldIdLst>
    <p:sldId id="262" r:id="rId2"/>
    <p:sldId id="372" r:id="rId3"/>
    <p:sldId id="389" r:id="rId4"/>
    <p:sldId id="438" r:id="rId5"/>
    <p:sldId id="441" r:id="rId6"/>
    <p:sldId id="380" r:id="rId7"/>
    <p:sldId id="434" r:id="rId8"/>
    <p:sldId id="436" r:id="rId9"/>
    <p:sldId id="435" r:id="rId10"/>
    <p:sldId id="437" r:id="rId11"/>
    <p:sldId id="433" r:id="rId12"/>
    <p:sldId id="427" r:id="rId13"/>
    <p:sldId id="426" r:id="rId14"/>
    <p:sldId id="403" r:id="rId15"/>
    <p:sldId id="420" r:id="rId16"/>
    <p:sldId id="432" r:id="rId17"/>
    <p:sldId id="416" r:id="rId18"/>
    <p:sldId id="418" r:id="rId19"/>
    <p:sldId id="428" r:id="rId20"/>
    <p:sldId id="429" r:id="rId21"/>
    <p:sldId id="430" r:id="rId22"/>
    <p:sldId id="424" r:id="rId23"/>
    <p:sldId id="442" r:id="rId24"/>
    <p:sldId id="443" r:id="rId25"/>
    <p:sldId id="368"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91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38CF6C-D714-4A3C-A0FD-0762666291B2}" type="datetimeFigureOut">
              <a:rPr lang="ru-RU" smtClean="0"/>
              <a:pPr/>
              <a:t>08.11.2023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FB3FC2-B9F0-41EF-8399-CB9386E315D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B106E36-FD25-4E2D-B0AA-010F637433A0}" type="datetimeFigureOut">
              <a:rPr lang="ru-RU" smtClean="0"/>
              <a:pPr/>
              <a:t>08.11.2023</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08.11.2023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5B106E36-FD25-4E2D-B0AA-010F637433A0}" type="datetimeFigureOut">
              <a:rPr lang="ru-RU" smtClean="0"/>
              <a:pPr/>
              <a:t>08.11.2023</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08.11.2023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08.11.2023</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25C68B6-61C2-468F-89AB-4B9F7531AA68}" type="slidenum">
              <a:rPr lang="ru-RU" smtClean="0"/>
              <a:pPr/>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8" name="Дата 7"/>
          <p:cNvSpPr>
            <a:spLocks noGrp="1"/>
          </p:cNvSpPr>
          <p:nvPr>
            <p:ph type="dt" sz="half" idx="15"/>
          </p:nvPr>
        </p:nvSpPr>
        <p:spPr/>
        <p:txBody>
          <a:bodyPr rtlCol="0"/>
          <a:lstStyle/>
          <a:p>
            <a:fld id="{5B106E36-FD25-4E2D-B0AA-010F637433A0}" type="datetimeFigureOut">
              <a:rPr lang="ru-RU" smtClean="0"/>
              <a:pPr/>
              <a:t>08.11.2023</a:t>
            </a:fld>
            <a:endParaRPr lang="ru-RU"/>
          </a:p>
        </p:txBody>
      </p:sp>
      <p:sp>
        <p:nvSpPr>
          <p:cNvPr id="10" name="Номер слайда 9"/>
          <p:cNvSpPr>
            <a:spLocks noGrp="1"/>
          </p:cNvSpPr>
          <p:nvPr>
            <p:ph type="sldNum" sz="quarter" idx="16"/>
          </p:nvPr>
        </p:nvSpPr>
        <p:spPr/>
        <p:txBody>
          <a:bodyPr rtlCol="0"/>
          <a:lstStyle/>
          <a:p>
            <a:fld id="{725C68B6-61C2-468F-89AB-4B9F7531AA68}" type="slidenum">
              <a:rPr lang="ru-RU" smtClean="0"/>
              <a:pPr/>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0" name="Дата 9"/>
          <p:cNvSpPr>
            <a:spLocks noGrp="1"/>
          </p:cNvSpPr>
          <p:nvPr>
            <p:ph type="dt" sz="half" idx="15"/>
          </p:nvPr>
        </p:nvSpPr>
        <p:spPr/>
        <p:txBody>
          <a:bodyPr rtlCol="0"/>
          <a:lstStyle/>
          <a:p>
            <a:fld id="{5B106E36-FD25-4E2D-B0AA-010F637433A0}" type="datetimeFigureOut">
              <a:rPr lang="ru-RU" smtClean="0"/>
              <a:pPr/>
              <a:t>08.11.2023</a:t>
            </a:fld>
            <a:endParaRPr lang="ru-RU"/>
          </a:p>
        </p:txBody>
      </p:sp>
      <p:sp>
        <p:nvSpPr>
          <p:cNvPr id="12" name="Номер слайда 11"/>
          <p:cNvSpPr>
            <a:spLocks noGrp="1"/>
          </p:cNvSpPr>
          <p:nvPr>
            <p:ph type="sldNum" sz="quarter" idx="16"/>
          </p:nvPr>
        </p:nvSpPr>
        <p:spPr/>
        <p:txBody>
          <a:bodyPr rtlCol="0"/>
          <a:lstStyle/>
          <a:p>
            <a:fld id="{725C68B6-61C2-468F-89AB-4B9F7531AA68}" type="slidenum">
              <a:rPr lang="ru-RU" smtClean="0"/>
              <a:pPr/>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08.11.2023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08.11.2023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08.11.2023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5B106E36-FD25-4E2D-B0AA-010F637433A0}" type="datetimeFigureOut">
              <a:rPr lang="ru-RU" smtClean="0"/>
              <a:pPr/>
              <a:t>08.11.2023</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725C68B6-61C2-468F-89AB-4B9F7531AA68}" type="slidenum">
              <a:rPr lang="ru-RU" smtClean="0"/>
              <a:pPr/>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B106E36-FD25-4E2D-B0AA-010F637433A0}" type="datetimeFigureOut">
              <a:rPr lang="ru-RU" smtClean="0"/>
              <a:pPr/>
              <a:t>08.11.2023</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122" name="Заголовок 1"/>
          <p:cNvSpPr>
            <a:spLocks noGrp="1"/>
          </p:cNvSpPr>
          <p:nvPr>
            <p:ph type="title"/>
          </p:nvPr>
        </p:nvSpPr>
        <p:spPr>
          <a:xfrm>
            <a:off x="468313" y="333375"/>
            <a:ext cx="8229600" cy="1143000"/>
          </a:xfrm>
        </p:spPr>
        <p:txBody>
          <a:bodyPr numCol="2">
            <a:normAutofit/>
          </a:bodyPr>
          <a:lstStyle/>
          <a:p>
            <a:r>
              <a:rPr lang="ru-RU" sz="1800">
                <a:solidFill>
                  <a:schemeClr val="tx1">
                    <a:lumMod val="95000"/>
                    <a:lumOff val="5000"/>
                  </a:schemeClr>
                </a:solidFill>
              </a:rPr>
              <a:t>Казахский национальный </a:t>
            </a:r>
            <a:br>
              <a:rPr lang="ru-RU" sz="1800">
                <a:solidFill>
                  <a:schemeClr val="tx1">
                    <a:lumMod val="95000"/>
                    <a:lumOff val="5000"/>
                  </a:schemeClr>
                </a:solidFill>
              </a:rPr>
            </a:br>
            <a:r>
              <a:rPr lang="ru-RU" sz="1800">
                <a:solidFill>
                  <a:schemeClr val="tx1">
                    <a:lumMod val="95000"/>
                    <a:lumOff val="5000"/>
                  </a:schemeClr>
                </a:solidFill>
              </a:rPr>
              <a:t>университет им. Аль-Фараби</a:t>
            </a:r>
            <a:br>
              <a:rPr lang="ru-RU" sz="1800"/>
            </a:br>
            <a:endParaRPr lang="ru-RU" sz="1800">
              <a:solidFill>
                <a:schemeClr val="bg1"/>
              </a:solidFill>
            </a:endParaRPr>
          </a:p>
        </p:txBody>
      </p:sp>
      <p:sp>
        <p:nvSpPr>
          <p:cNvPr id="5123" name="Содержимое 2"/>
          <p:cNvSpPr>
            <a:spLocks noGrp="1"/>
          </p:cNvSpPr>
          <p:nvPr>
            <p:ph sz="quarter" idx="1"/>
          </p:nvPr>
        </p:nvSpPr>
        <p:spPr/>
        <p:txBody>
          <a:bodyPr>
            <a:normAutofit/>
          </a:bodyPr>
          <a:lstStyle/>
          <a:p>
            <a:pPr algn="ctr">
              <a:buNone/>
              <a:defRPr/>
            </a:pPr>
            <a:r>
              <a:rPr lang="kk-KZ" sz="2000" b="1" dirty="0">
                <a:latin typeface="Times New Roman" pitchFamily="18" charset="0"/>
                <a:cs typeface="Times New Roman" pitchFamily="18" charset="0"/>
              </a:rPr>
              <a:t>Кафедра педагогики и образовательного менеджмента</a:t>
            </a:r>
          </a:p>
          <a:p>
            <a:pPr algn="ctr">
              <a:buNone/>
              <a:defRPr/>
            </a:pPr>
            <a:r>
              <a:rPr lang="kk-KZ" sz="2000" b="1" dirty="0">
                <a:latin typeface="Times New Roman" pitchFamily="18" charset="0"/>
                <a:cs typeface="Times New Roman" pitchFamily="18" charset="0"/>
              </a:rPr>
              <a:t>Дисциплина : </a:t>
            </a:r>
            <a:r>
              <a:rPr lang="kk-KZ" sz="2000" b="1" i="1" dirty="0">
                <a:latin typeface="Times New Roman" pitchFamily="18" charset="0"/>
                <a:cs typeface="Times New Roman" pitchFamily="18" charset="0"/>
              </a:rPr>
              <a:t>“ </a:t>
            </a:r>
            <a:r>
              <a:rPr lang="kk-KZ" sz="2000" b="1" dirty="0">
                <a:latin typeface="Times New Roman" pitchFamily="18" charset="0"/>
                <a:cs typeface="Times New Roman" pitchFamily="18" charset="0"/>
              </a:rPr>
              <a:t>Методы научных  исследований</a:t>
            </a:r>
            <a:r>
              <a:rPr lang="ru-RU" sz="2000" b="1" dirty="0">
                <a:latin typeface="Times New Roman" pitchFamily="18" charset="0"/>
                <a:cs typeface="Times New Roman" pitchFamily="18" charset="0"/>
              </a:rPr>
              <a:t>»</a:t>
            </a:r>
          </a:p>
          <a:p>
            <a:pPr algn="ctr">
              <a:buNone/>
              <a:defRPr/>
            </a:pPr>
            <a:endParaRPr lang="ru-RU" sz="2000" dirty="0">
              <a:latin typeface="Times New Roman" pitchFamily="18" charset="0"/>
              <a:cs typeface="Times New Roman" pitchFamily="18" charset="0"/>
            </a:endParaRPr>
          </a:p>
          <a:p>
            <a:pPr algn="ctr">
              <a:buNone/>
              <a:defRPr/>
            </a:pPr>
            <a:r>
              <a:rPr lang="kk-KZ" sz="2400" i="1" dirty="0">
                <a:latin typeface="Times New Roman" panose="02020603050405020304" pitchFamily="18" charset="0"/>
                <a:cs typeface="Times New Roman" pitchFamily="18" charset="0"/>
              </a:rPr>
              <a:t> </a:t>
            </a:r>
            <a:r>
              <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ЛЕКЦИЯ 10</a:t>
            </a:r>
          </a:p>
          <a:p>
            <a:pPr algn="ctr" eaLnBrk="1" hangingPunct="1">
              <a:buFont typeface="Wingdings 2" pitchFamily="18" charset="2"/>
              <a:buNone/>
              <a:defRPr/>
            </a:pPr>
            <a:r>
              <a:rPr lang="ru-RU" sz="2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ЭКСПЕРИМЕНТ КАК МЕТОД НАУЧНОГО ИССЛЕДОВАНИЯ</a:t>
            </a:r>
          </a:p>
          <a:p>
            <a:pPr algn="ctr" eaLnBrk="1" hangingPunct="1">
              <a:buFont typeface="Wingdings 2" pitchFamily="18" charset="2"/>
              <a:buNone/>
              <a:defRPr/>
            </a:pPr>
            <a:endParaRPr lang="ru-RU" sz="24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endParaRPr>
          </a:p>
          <a:p>
            <a:pPr algn="ctr" eaLnBrk="1" hangingPunct="1">
              <a:buFont typeface="Wingdings 2" pitchFamily="18" charset="2"/>
              <a:buNone/>
              <a:defRPr/>
            </a:pPr>
            <a:endParaRPr lang="ru-RU" sz="24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endParaRPr>
          </a:p>
          <a:p>
            <a:pPr algn="ctr" eaLnBrk="1" hangingPunct="1">
              <a:buFont typeface="Wingdings 2" pitchFamily="18" charset="2"/>
              <a:buNone/>
              <a:defRPr/>
            </a:pPr>
            <a:r>
              <a:rPr lang="ru-RU" sz="2400"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Магауова</a:t>
            </a:r>
            <a:r>
              <a:rPr lang="ru-RU" sz="24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А.С.-д.п.н</a:t>
            </a:r>
            <a:r>
              <a:rPr lang="ru-RU" sz="24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профессор </a:t>
            </a:r>
          </a:p>
        </p:txBody>
      </p:sp>
      <p:sp>
        <p:nvSpPr>
          <p:cNvPr id="5" name="Прямоугольник 4"/>
          <p:cNvSpPr/>
          <p:nvPr/>
        </p:nvSpPr>
        <p:spPr>
          <a:xfrm>
            <a:off x="5003800" y="476672"/>
            <a:ext cx="4140200" cy="646331"/>
          </a:xfrm>
          <a:prstGeom prst="rect">
            <a:avLst/>
          </a:prstGeom>
        </p:spPr>
        <p:txBody>
          <a:bodyPr>
            <a:spAutoFit/>
          </a:bodyPr>
          <a:lstStyle/>
          <a:p>
            <a:r>
              <a:rPr lang="kk-KZ">
                <a:latin typeface="+mj-lt"/>
              </a:rPr>
              <a:t>Әл-Фараби атындағы Қазақ ұлттық университеті</a:t>
            </a:r>
            <a:endParaRPr lang="ru-RU">
              <a:latin typeface="+mj-lt"/>
            </a:endParaRPr>
          </a:p>
        </p:txBody>
      </p:sp>
      <p:sp>
        <p:nvSpPr>
          <p:cNvPr id="5127" name="TextBox 6"/>
          <p:cNvSpPr txBox="1">
            <a:spLocks noChangeArrowheads="1"/>
          </p:cNvSpPr>
          <p:nvPr/>
        </p:nvSpPr>
        <p:spPr bwMode="auto">
          <a:xfrm>
            <a:off x="3132138" y="6092825"/>
            <a:ext cx="3313112" cy="400050"/>
          </a:xfrm>
          <a:prstGeom prst="rect">
            <a:avLst/>
          </a:prstGeom>
          <a:noFill/>
          <a:ln w="9525">
            <a:noFill/>
            <a:miter lim="800000"/>
            <a:headEnd/>
            <a:tailEnd/>
          </a:ln>
        </p:spPr>
        <p:txBody>
          <a:bodyPr>
            <a:spAutoFit/>
          </a:bodyPr>
          <a:lstStyle/>
          <a:p>
            <a:r>
              <a:rPr lang="kk-KZ" sz="2000" b="1" dirty="0">
                <a:latin typeface="Constantia" pitchFamily="18" charset="0"/>
              </a:rPr>
              <a:t>Алматы, 2022</a:t>
            </a:r>
            <a:endParaRPr lang="ru-RU" sz="2000" b="1" dirty="0">
              <a:latin typeface="Constantia" pitchFamily="18" charset="0"/>
            </a:endParaRPr>
          </a:p>
        </p:txBody>
      </p:sp>
      <p:pic>
        <p:nvPicPr>
          <p:cNvPr id="9" name="Рисунок 8" descr="p18.jpg"/>
          <p:cNvPicPr>
            <a:picLocks noChangeAspect="1"/>
          </p:cNvPicPr>
          <p:nvPr/>
        </p:nvPicPr>
        <p:blipFill>
          <a:blip r:embed="rId2" cstate="print"/>
          <a:stretch>
            <a:fillRect/>
          </a:stretch>
        </p:blipFill>
        <p:spPr>
          <a:xfrm>
            <a:off x="3658185" y="0"/>
            <a:ext cx="1273855" cy="126876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br>
              <a:rPr lang="ru-RU" sz="3100" i="1" dirty="0">
                <a:latin typeface="Times New Roman" pitchFamily="18" charset="0"/>
                <a:cs typeface="Times New Roman" pitchFamily="18" charset="0"/>
              </a:rPr>
            </a:br>
            <a:r>
              <a:rPr lang="ru-RU" sz="3100" dirty="0">
                <a:latin typeface="Times New Roman" pitchFamily="18" charset="0"/>
                <a:cs typeface="Times New Roman" pitchFamily="18" charset="0"/>
              </a:rPr>
              <a:t>Педагогический эксперимент служит для решения ряда задач исследования: </a:t>
            </a:r>
            <a:br>
              <a:rPr lang="ru-RU" dirty="0"/>
            </a:br>
            <a:endParaRPr lang="ru-RU" dirty="0"/>
          </a:p>
        </p:txBody>
      </p:sp>
      <p:sp>
        <p:nvSpPr>
          <p:cNvPr id="3" name="Содержимое 2"/>
          <p:cNvSpPr>
            <a:spLocks noGrp="1"/>
          </p:cNvSpPr>
          <p:nvPr>
            <p:ph sz="quarter" idx="1"/>
          </p:nvPr>
        </p:nvSpPr>
        <p:spPr/>
        <p:txBody>
          <a:bodyPr>
            <a:normAutofit fontScale="70000" lnSpcReduction="20000"/>
          </a:bodyPr>
          <a:lstStyle/>
          <a:p>
            <a:r>
              <a:rPr lang="ru-RU" dirty="0"/>
              <a:t>- определение зависимости между педагогическим воздействием и полученным результатом обучения, воспитания и развития учащихся; </a:t>
            </a:r>
          </a:p>
          <a:p>
            <a:r>
              <a:rPr lang="ru-RU" dirty="0"/>
              <a:t>-проверка гипотез об эффективности соответствующих методов, форм, средств и приемов обучения и воспитания учащихся; выявление зависимостей между определенным условием (их системой) и достигаемым результатом; определение зависимости между результатом и затратой времени и усилия педагогов и учащихся; </a:t>
            </a:r>
          </a:p>
          <a:p>
            <a:r>
              <a:rPr lang="ru-RU" dirty="0"/>
              <a:t>- сравнение эффективности нескольких вариантов педагогических воздействий и условий выбора оптимального варианта по какому-либо критерию (эффективности, затрачиваемому времени, усилий, средств);</a:t>
            </a:r>
          </a:p>
          <a:p>
            <a:r>
              <a:rPr lang="ru-RU" dirty="0"/>
              <a:t> -обнаружение причинных связей, так как эксперимент в сфере образования позволяет целенаправленно изучать педагогическое явление, выявляя причинно-следственные связи и отношения. </a:t>
            </a:r>
          </a:p>
          <a:p>
            <a:r>
              <a:rPr lang="ru-RU" dirty="0"/>
              <a:t> </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br>
              <a:rPr lang="ru-RU" sz="3100" dirty="0">
                <a:latin typeface="Times New Roman" pitchFamily="18" charset="0"/>
                <a:cs typeface="Times New Roman" pitchFamily="18" charset="0"/>
              </a:rPr>
            </a:br>
            <a:r>
              <a:rPr lang="ru-RU" sz="2700" b="1" dirty="0">
                <a:latin typeface="Times New Roman" pitchFamily="18" charset="0"/>
                <a:cs typeface="Times New Roman" pitchFamily="18" charset="0"/>
              </a:rPr>
              <a:t>По </a:t>
            </a:r>
            <a:r>
              <a:rPr lang="ru-RU" sz="2700" b="1" i="1" dirty="0">
                <a:latin typeface="Times New Roman" pitchFamily="18" charset="0"/>
                <a:cs typeface="Times New Roman" pitchFamily="18" charset="0"/>
              </a:rPr>
              <a:t>характеру поставленных целей</a:t>
            </a:r>
            <a:r>
              <a:rPr lang="ru-RU" sz="2700" b="1" dirty="0">
                <a:latin typeface="Times New Roman" pitchFamily="18" charset="0"/>
                <a:cs typeface="Times New Roman" pitchFamily="18" charset="0"/>
              </a:rPr>
              <a:t> эксперименты подразделяются на</a:t>
            </a:r>
            <a:r>
              <a:rPr lang="ru-RU" sz="2700" b="1" dirty="0"/>
              <a:t>:</a:t>
            </a:r>
            <a:br>
              <a:rPr lang="ru-RU" dirty="0"/>
            </a:br>
            <a:endParaRPr lang="ru-RU" dirty="0"/>
          </a:p>
        </p:txBody>
      </p:sp>
      <p:sp>
        <p:nvSpPr>
          <p:cNvPr id="3" name="Содержимое 2"/>
          <p:cNvSpPr>
            <a:spLocks noGrp="1"/>
          </p:cNvSpPr>
          <p:nvPr>
            <p:ph sz="quarter" idx="1"/>
          </p:nvPr>
        </p:nvSpPr>
        <p:spPr/>
        <p:txBody>
          <a:bodyPr>
            <a:normAutofit fontScale="77500" lnSpcReduction="20000"/>
          </a:bodyPr>
          <a:lstStyle/>
          <a:p>
            <a:r>
              <a:rPr lang="ru-RU" dirty="0"/>
              <a:t>–      </a:t>
            </a:r>
            <a:r>
              <a:rPr lang="ru-RU" dirty="0">
                <a:latin typeface="Times New Roman" pitchFamily="18" charset="0"/>
                <a:cs typeface="Times New Roman" pitchFamily="18" charset="0"/>
              </a:rPr>
              <a:t>   </a:t>
            </a:r>
            <a:r>
              <a:rPr lang="ru-RU" i="1" dirty="0">
                <a:latin typeface="Times New Roman" pitchFamily="18" charset="0"/>
                <a:cs typeface="Times New Roman" pitchFamily="18" charset="0"/>
              </a:rPr>
              <a:t> исследовательские</a:t>
            </a:r>
            <a:r>
              <a:rPr lang="ru-RU" dirty="0">
                <a:latin typeface="Times New Roman" pitchFamily="18" charset="0"/>
                <a:cs typeface="Times New Roman" pitchFamily="18" charset="0"/>
              </a:rPr>
              <a:t>, которые направлены на обнаружение у объекта новых, неизвестных свойств;</a:t>
            </a:r>
          </a:p>
          <a:p>
            <a:r>
              <a:rPr lang="ru-RU" dirty="0">
                <a:latin typeface="Times New Roman" pitchFamily="18" charset="0"/>
                <a:cs typeface="Times New Roman" pitchFamily="18" charset="0"/>
              </a:rPr>
              <a:t>–         </a:t>
            </a:r>
            <a:r>
              <a:rPr lang="ru-RU" i="1" dirty="0">
                <a:latin typeface="Times New Roman" pitchFamily="18" charset="0"/>
                <a:cs typeface="Times New Roman" pitchFamily="18" charset="0"/>
              </a:rPr>
              <a:t> проверочные</a:t>
            </a:r>
            <a:r>
              <a:rPr lang="ru-RU" dirty="0">
                <a:latin typeface="Times New Roman" pitchFamily="18" charset="0"/>
                <a:cs typeface="Times New Roman" pitchFamily="18" charset="0"/>
              </a:rPr>
              <a:t>, которые служат для проверки или подтверждения тех или иных теоретических построений.</a:t>
            </a:r>
          </a:p>
          <a:p>
            <a:r>
              <a:rPr lang="ru-RU" dirty="0">
                <a:latin typeface="Times New Roman" pitchFamily="18" charset="0"/>
                <a:cs typeface="Times New Roman" pitchFamily="18" charset="0"/>
              </a:rPr>
              <a:t>По методикам проведения и задачам на получение результата, эксперименты делятся на:</a:t>
            </a:r>
          </a:p>
          <a:p>
            <a:r>
              <a:rPr lang="ru-RU" i="1" dirty="0">
                <a:latin typeface="Times New Roman" pitchFamily="18" charset="0"/>
                <a:cs typeface="Times New Roman" pitchFamily="18" charset="0"/>
              </a:rPr>
              <a:t>–          качественные</a:t>
            </a:r>
            <a:r>
              <a:rPr lang="ru-RU" dirty="0">
                <a:latin typeface="Times New Roman" pitchFamily="18" charset="0"/>
                <a:cs typeface="Times New Roman" pitchFamily="18" charset="0"/>
              </a:rPr>
              <a:t>, которые носят поисковый характер, ставят задачу выявить само наличие или отсутствие тех или иных теоретически предполагаемых явлений, и не нацелены на получение количественных данных;</a:t>
            </a:r>
          </a:p>
          <a:p>
            <a:r>
              <a:rPr lang="ru-RU" dirty="0">
                <a:latin typeface="Times New Roman" pitchFamily="18" charset="0"/>
                <a:cs typeface="Times New Roman" pitchFamily="18" charset="0"/>
              </a:rPr>
              <a:t>–          </a:t>
            </a:r>
            <a:r>
              <a:rPr lang="ru-RU" i="1" dirty="0">
                <a:latin typeface="Times New Roman" pitchFamily="18" charset="0"/>
                <a:cs typeface="Times New Roman" pitchFamily="18" charset="0"/>
              </a:rPr>
              <a:t>количественные</a:t>
            </a:r>
            <a:r>
              <a:rPr lang="ru-RU" dirty="0">
                <a:latin typeface="Times New Roman" pitchFamily="18" charset="0"/>
                <a:cs typeface="Times New Roman" pitchFamily="18" charset="0"/>
              </a:rPr>
              <a:t>, которые направлены на получение точных количественных данных об объекте познания или о процессах, в которых он участвует.</a:t>
            </a:r>
          </a:p>
          <a:p>
            <a:r>
              <a:rPr lang="ru-RU" dirty="0"/>
              <a:t> </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85000" lnSpcReduction="20000"/>
          </a:bodyPr>
          <a:lstStyle/>
          <a:p>
            <a:r>
              <a:rPr lang="ru-RU" sz="3000" b="1" dirty="0">
                <a:solidFill>
                  <a:srgbClr val="C00000"/>
                </a:solidFill>
                <a:latin typeface="Times New Roman" pitchFamily="18" charset="0"/>
                <a:cs typeface="Times New Roman" pitchFamily="18" charset="0"/>
              </a:rPr>
              <a:t>Сравнительный эксперимент </a:t>
            </a:r>
            <a:r>
              <a:rPr lang="ru-RU" sz="3000" dirty="0">
                <a:latin typeface="Times New Roman" pitchFamily="18" charset="0"/>
                <a:cs typeface="Times New Roman" pitchFamily="18" charset="0"/>
              </a:rPr>
              <a:t>— вид психолого-педагогического эксперимента, в ходе которого исследователь осуществляет выбор наиболее оптимальных условий или средств педагогической деятельности, сравнивая между собой контрольный </a:t>
            </a:r>
          </a:p>
          <a:p>
            <a:r>
              <a:rPr lang="ru-RU" sz="3000" dirty="0">
                <a:latin typeface="Times New Roman" pitchFamily="18" charset="0"/>
                <a:cs typeface="Times New Roman" pitchFamily="18" charset="0"/>
              </a:rPr>
              <a:t>и экспериментальный объекты.</a:t>
            </a:r>
          </a:p>
          <a:p>
            <a:r>
              <a:rPr lang="ru-RU" sz="3000" b="1" dirty="0">
                <a:solidFill>
                  <a:srgbClr val="C00000"/>
                </a:solidFill>
                <a:latin typeface="Times New Roman" pitchFamily="18" charset="0"/>
                <a:cs typeface="Times New Roman" pitchFamily="18" charset="0"/>
              </a:rPr>
              <a:t>Мысленный эксперимент </a:t>
            </a:r>
            <a:r>
              <a:rPr lang="ru-RU" sz="3000" dirty="0">
                <a:latin typeface="Times New Roman" pitchFamily="18" charset="0"/>
                <a:cs typeface="Times New Roman" pitchFamily="18" charset="0"/>
              </a:rPr>
              <a:t>— вид психолого-педагогического экс­перимента, при котором исследователь создает и превращает идеальные объекты в определенные динамические модели, имитируя мысленно ситуации, которые могли бы быть в реальном экспериментировании.</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a:latin typeface="Times New Roman" pitchFamily="18" charset="0"/>
                <a:cs typeface="Times New Roman" pitchFamily="18" charset="0"/>
              </a:rPr>
              <a:t>По характеру действий исследователя различают</a:t>
            </a:r>
            <a:r>
              <a:rPr lang="ru-RU" sz="2800" dirty="0">
                <a:latin typeface="Times New Roman" pitchFamily="18" charset="0"/>
                <a:cs typeface="Times New Roman" pitchFamily="18" charset="0"/>
              </a:rPr>
              <a:t>:</a:t>
            </a:r>
            <a:endParaRPr lang="ru-RU" sz="2800" dirty="0"/>
          </a:p>
        </p:txBody>
      </p:sp>
      <p:sp>
        <p:nvSpPr>
          <p:cNvPr id="3" name="Содержимое 2"/>
          <p:cNvSpPr>
            <a:spLocks noGrp="1"/>
          </p:cNvSpPr>
          <p:nvPr>
            <p:ph sz="quarter" idx="1"/>
          </p:nvPr>
        </p:nvSpPr>
        <p:spPr/>
        <p:txBody>
          <a:bodyPr>
            <a:normAutofit fontScale="77500" lnSpcReduction="20000"/>
          </a:bodyPr>
          <a:lstStyle/>
          <a:p>
            <a:r>
              <a:rPr lang="ru-RU" b="1" dirty="0">
                <a:solidFill>
                  <a:srgbClr val="C00000"/>
                </a:solidFill>
              </a:rPr>
              <a:t>Констатирующий эксперимент</a:t>
            </a:r>
            <a:r>
              <a:rPr lang="ru-RU" dirty="0"/>
              <a:t>— вид психолого-педагогическо­го эксперимента, при котором исследователь устанавливает только состояние изучаемой педагогической системы, констатирует факты наличия причинно-следственных связей, зависимости между явлениями.</a:t>
            </a:r>
          </a:p>
          <a:p>
            <a:r>
              <a:rPr lang="ru-RU" b="1" dirty="0">
                <a:solidFill>
                  <a:srgbClr val="C00000"/>
                </a:solidFill>
              </a:rPr>
              <a:t>Формирующий эксперимент</a:t>
            </a:r>
            <a:r>
              <a:rPr lang="ru-RU" dirty="0"/>
              <a:t>— вид психолого-педагогического эксперимента, при котором исследователь применяет специальную систему мер, направленных на формирование у испытуемых опреде­ленных личностных качеств, повышение результативности их учеб­ной или трудовой деятельности. Основной особенностью формирующего эксперимента является то, что в нем сам исследователь активно и позитивно влияет на изучаемые явления.</a:t>
            </a:r>
          </a:p>
          <a:p>
            <a:endParaRPr lang="ru-RU" dirty="0"/>
          </a:p>
          <a:p>
            <a:endParaRPr lang="ru-RU" dirty="0"/>
          </a:p>
          <a:p>
            <a:endParaRPr lang="ru-RU" dirty="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357166"/>
            <a:ext cx="8153400" cy="862034"/>
          </a:xfrm>
        </p:spPr>
        <p:txBody>
          <a:bodyPr>
            <a:normAutofit fontScale="90000"/>
          </a:bodyPr>
          <a:lstStyle/>
          <a:p>
            <a:pPr algn="ctr"/>
            <a:br>
              <a:rPr lang="ru-RU" sz="3100" i="1" dirty="0"/>
            </a:br>
            <a:br>
              <a:rPr lang="ru-RU" sz="3100" i="1" dirty="0"/>
            </a:br>
            <a:r>
              <a:rPr lang="ru-RU" sz="3100" b="1" dirty="0">
                <a:latin typeface="Times New Roman" pitchFamily="18" charset="0"/>
                <a:cs typeface="Times New Roman" pitchFamily="18" charset="0"/>
              </a:rPr>
              <a:t>В зависимости от условий деятельности данный метод подразделяется на: </a:t>
            </a:r>
            <a:br>
              <a:rPr lang="ru-RU" sz="3200" dirty="0"/>
            </a:br>
            <a:br>
              <a:rPr lang="ru-RU" sz="3600" b="1" dirty="0">
                <a:latin typeface="Times New Roman" pitchFamily="18" charset="0"/>
                <a:cs typeface="Times New Roman" pitchFamily="18" charset="0"/>
              </a:rPr>
            </a:br>
            <a:endParaRPr lang="ru-RU" sz="3600" b="1"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a:bodyPr>
          <a:lstStyle/>
          <a:p>
            <a:r>
              <a:rPr lang="ru-RU" i="1" dirty="0">
                <a:solidFill>
                  <a:srgbClr val="C00000"/>
                </a:solidFill>
                <a:latin typeface="Times New Roman" pitchFamily="18" charset="0"/>
                <a:cs typeface="Times New Roman" pitchFamily="18" charset="0"/>
              </a:rPr>
              <a:t>- </a:t>
            </a:r>
            <a:r>
              <a:rPr lang="ru-RU" b="1" i="1" dirty="0">
                <a:solidFill>
                  <a:srgbClr val="C00000"/>
                </a:solidFill>
                <a:latin typeface="Times New Roman" pitchFamily="18" charset="0"/>
                <a:cs typeface="Times New Roman" pitchFamily="18" charset="0"/>
              </a:rPr>
              <a:t>лабораторный</a:t>
            </a:r>
            <a:r>
              <a:rPr lang="ru-RU" dirty="0">
                <a:latin typeface="Times New Roman" pitchFamily="18" charset="0"/>
                <a:cs typeface="Times New Roman" pitchFamily="18" charset="0"/>
              </a:rPr>
              <a:t>, проводимый в специально организованных условиях, отличающихся от реальных. При этом обычно применяются технические средства и специальная аппаратура. Действия испытуемых полностью определяются инструкциями;</a:t>
            </a:r>
          </a:p>
          <a:p>
            <a:r>
              <a:rPr lang="ru-RU" dirty="0">
                <a:latin typeface="Times New Roman" pitchFamily="18" charset="0"/>
                <a:cs typeface="Times New Roman" pitchFamily="18" charset="0"/>
              </a:rPr>
              <a:t>-</a:t>
            </a:r>
            <a:r>
              <a:rPr lang="ru-RU" b="1" dirty="0">
                <a:latin typeface="Times New Roman" pitchFamily="18" charset="0"/>
                <a:cs typeface="Times New Roman" pitchFamily="18" charset="0"/>
              </a:rPr>
              <a:t> </a:t>
            </a:r>
            <a:r>
              <a:rPr lang="ru-RU" b="1" i="1" dirty="0">
                <a:solidFill>
                  <a:srgbClr val="C00000"/>
                </a:solidFill>
                <a:latin typeface="Times New Roman" pitchFamily="18" charset="0"/>
                <a:cs typeface="Times New Roman" pitchFamily="18" charset="0"/>
              </a:rPr>
              <a:t>естественный</a:t>
            </a:r>
            <a:r>
              <a:rPr lang="ru-RU" dirty="0">
                <a:latin typeface="Times New Roman" pitchFamily="18" charset="0"/>
                <a:cs typeface="Times New Roman" pitchFamily="18" charset="0"/>
              </a:rPr>
              <a:t>, проводимый в реальных условиях при целенаправленном варьировании некоторых из них исследователем</a:t>
            </a:r>
          </a:p>
          <a:p>
            <a:pPr algn="just"/>
            <a:endParaRPr lang="ru-RU"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br>
              <a:rPr lang="ru-RU" sz="2700" b="1" dirty="0">
                <a:latin typeface="Times New Roman" pitchFamily="18" charset="0"/>
                <a:cs typeface="Times New Roman" pitchFamily="18" charset="0"/>
              </a:rPr>
            </a:br>
            <a:r>
              <a:rPr lang="ru-RU" sz="2700" b="1" dirty="0">
                <a:latin typeface="Times New Roman" pitchFamily="18" charset="0"/>
                <a:cs typeface="Times New Roman" pitchFamily="18" charset="0"/>
              </a:rPr>
              <a:t>В зависимости от степени разработанности </a:t>
            </a:r>
            <a:br>
              <a:rPr lang="ru-RU" sz="2700" b="1" dirty="0">
                <a:latin typeface="Times New Roman" pitchFamily="18" charset="0"/>
                <a:cs typeface="Times New Roman" pitchFamily="18" charset="0"/>
              </a:rPr>
            </a:br>
            <a:r>
              <a:rPr lang="ru-RU" sz="2700" b="1" dirty="0">
                <a:latin typeface="Times New Roman" pitchFamily="18" charset="0"/>
                <a:cs typeface="Times New Roman" pitchFamily="18" charset="0"/>
              </a:rPr>
              <a:t>проблемы выделяют: </a:t>
            </a:r>
            <a:br>
              <a:rPr lang="ru-RU" sz="2800" dirty="0"/>
            </a:br>
            <a:endParaRPr lang="ru-RU" sz="2800" b="1"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fontScale="92500" lnSpcReduction="20000"/>
          </a:bodyPr>
          <a:lstStyle/>
          <a:p>
            <a:r>
              <a:rPr lang="ru-RU" dirty="0"/>
              <a:t>- </a:t>
            </a:r>
            <a:r>
              <a:rPr lang="ru-RU" sz="2800" b="1" dirty="0">
                <a:solidFill>
                  <a:srgbClr val="C00000"/>
                </a:solidFill>
                <a:latin typeface="Times New Roman" pitchFamily="18" charset="0"/>
                <a:cs typeface="Times New Roman" pitchFamily="18" charset="0"/>
              </a:rPr>
              <a:t>поисковый, </a:t>
            </a:r>
            <a:r>
              <a:rPr lang="ru-RU" sz="2800" dirty="0">
                <a:latin typeface="Times New Roman" pitchFamily="18" charset="0"/>
                <a:cs typeface="Times New Roman" pitchFamily="18" charset="0"/>
              </a:rPr>
              <a:t>направленный на получение принципиально новых результатов в малоисследованной области;</a:t>
            </a:r>
          </a:p>
          <a:p>
            <a:r>
              <a:rPr lang="ru-RU" sz="2800" dirty="0">
                <a:latin typeface="Times New Roman" pitchFamily="18" charset="0"/>
                <a:cs typeface="Times New Roman" pitchFamily="18" charset="0"/>
              </a:rPr>
              <a:t>- </a:t>
            </a:r>
            <a:r>
              <a:rPr lang="ru-RU" sz="2800" b="1" dirty="0">
                <a:solidFill>
                  <a:srgbClr val="C00000"/>
                </a:solidFill>
                <a:latin typeface="Times New Roman" pitchFamily="18" charset="0"/>
                <a:cs typeface="Times New Roman" pitchFamily="18" charset="0"/>
              </a:rPr>
              <a:t>уточняющий, </a:t>
            </a:r>
            <a:r>
              <a:rPr lang="ru-RU" sz="2800" dirty="0">
                <a:latin typeface="Times New Roman" pitchFamily="18" charset="0"/>
                <a:cs typeface="Times New Roman" pitchFamily="18" charset="0"/>
              </a:rPr>
              <a:t>целью которого является определение гра­ниц, в пределах которых распространено действие данной теории или закона;</a:t>
            </a:r>
          </a:p>
          <a:p>
            <a:r>
              <a:rPr lang="ru-RU" sz="2800" dirty="0">
                <a:latin typeface="Times New Roman" pitchFamily="18" charset="0"/>
                <a:cs typeface="Times New Roman" pitchFamily="18" charset="0"/>
              </a:rPr>
              <a:t>- </a:t>
            </a:r>
            <a:r>
              <a:rPr lang="ru-RU" sz="2800" b="1" dirty="0">
                <a:solidFill>
                  <a:srgbClr val="C00000"/>
                </a:solidFill>
                <a:latin typeface="Times New Roman" pitchFamily="18" charset="0"/>
                <a:cs typeface="Times New Roman" pitchFamily="18" charset="0"/>
              </a:rPr>
              <a:t>критический, </a:t>
            </a:r>
            <a:r>
              <a:rPr lang="ru-RU" sz="2800" dirty="0">
                <a:latin typeface="Times New Roman" pitchFamily="18" charset="0"/>
                <a:cs typeface="Times New Roman" pitchFamily="18" charset="0"/>
              </a:rPr>
              <a:t>организуемый в целях опровержения су­ществующей теории или закона новыми фактами;</a:t>
            </a:r>
          </a:p>
          <a:p>
            <a:r>
              <a:rPr lang="ru-RU" sz="2800" dirty="0">
                <a:latin typeface="Times New Roman" pitchFamily="18" charset="0"/>
                <a:cs typeface="Times New Roman" pitchFamily="18" charset="0"/>
              </a:rPr>
              <a:t>- </a:t>
            </a:r>
            <a:r>
              <a:rPr lang="ru-RU" sz="2800" b="1" dirty="0">
                <a:solidFill>
                  <a:srgbClr val="C00000"/>
                </a:solidFill>
                <a:latin typeface="Times New Roman" pitchFamily="18" charset="0"/>
                <a:cs typeface="Times New Roman" pitchFamily="18" charset="0"/>
              </a:rPr>
              <a:t>воспроизводящий, </a:t>
            </a:r>
            <a:r>
              <a:rPr lang="ru-RU" sz="2800" dirty="0">
                <a:latin typeface="Times New Roman" pitchFamily="18" charset="0"/>
                <a:cs typeface="Times New Roman" pitchFamily="18" charset="0"/>
              </a:rPr>
              <a:t>предусматривающий точное повторение экспериментов предшественников для определения достоверности, надежности и объективности полученных ими результатов </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a:t>По признаку получения информации о предметах эксперимента:</a:t>
            </a:r>
          </a:p>
        </p:txBody>
      </p:sp>
      <p:sp>
        <p:nvSpPr>
          <p:cNvPr id="3" name="Содержимое 2"/>
          <p:cNvSpPr>
            <a:spLocks noGrp="1"/>
          </p:cNvSpPr>
          <p:nvPr>
            <p:ph sz="quarter" idx="1"/>
          </p:nvPr>
        </p:nvSpPr>
        <p:spPr/>
        <p:txBody>
          <a:bodyPr>
            <a:normAutofit fontScale="92500" lnSpcReduction="20000"/>
          </a:bodyPr>
          <a:lstStyle/>
          <a:p>
            <a:pPr marL="342900" indent="-342900">
              <a:spcBef>
                <a:spcPct val="20000"/>
              </a:spcBef>
              <a:buFont typeface="Arial" charset="0"/>
              <a:buChar char="•"/>
            </a:pPr>
            <a:r>
              <a:rPr lang="ru-RU" b="1" i="1">
                <a:solidFill>
                  <a:srgbClr val="292929"/>
                </a:solidFill>
              </a:rPr>
              <a:t>качественный</a:t>
            </a:r>
            <a:r>
              <a:rPr lang="ru-RU" dirty="0">
                <a:solidFill>
                  <a:srgbClr val="292929"/>
                </a:solidFill>
              </a:rPr>
              <a:t>, устанавливающий наличие или отсутствие предлагаемых теорией явлений. </a:t>
            </a:r>
          </a:p>
          <a:p>
            <a:pPr marL="342900" indent="-342900">
              <a:spcBef>
                <a:spcPct val="20000"/>
              </a:spcBef>
              <a:buFont typeface="Arial" charset="0"/>
              <a:buChar char="•"/>
            </a:pPr>
            <a:r>
              <a:rPr lang="ru-RU" b="1" i="1" dirty="0">
                <a:solidFill>
                  <a:srgbClr val="292929"/>
                </a:solidFill>
              </a:rPr>
              <a:t>измерительный или количественный </a:t>
            </a:r>
            <a:r>
              <a:rPr lang="ru-RU" dirty="0">
                <a:solidFill>
                  <a:srgbClr val="292929"/>
                </a:solidFill>
              </a:rPr>
              <a:t>эксперимент, устанавливающий численные параметры какого-либо свойства (или свойств) предмета, процесса. </a:t>
            </a:r>
          </a:p>
          <a:p>
            <a:pPr marL="342900" indent="-342900">
              <a:spcBef>
                <a:spcPct val="20000"/>
              </a:spcBef>
              <a:buFont typeface="Arial" charset="0"/>
              <a:buChar char="•"/>
            </a:pPr>
            <a:r>
              <a:rPr lang="ru-RU" b="1" i="1" dirty="0">
                <a:solidFill>
                  <a:srgbClr val="292929"/>
                </a:solidFill>
              </a:rPr>
              <a:t>мысленный</a:t>
            </a:r>
            <a:r>
              <a:rPr lang="ru-RU" dirty="0">
                <a:solidFill>
                  <a:srgbClr val="292929"/>
                </a:solidFill>
              </a:rPr>
              <a:t> эксперимент. </a:t>
            </a:r>
          </a:p>
          <a:p>
            <a:pPr marL="342900" indent="-342900">
              <a:spcBef>
                <a:spcPct val="20000"/>
              </a:spcBef>
              <a:buFont typeface="Arial" charset="0"/>
              <a:buChar char="•"/>
            </a:pPr>
            <a:r>
              <a:rPr lang="ru-RU" b="1" i="1" dirty="0">
                <a:solidFill>
                  <a:srgbClr val="292929"/>
                </a:solidFill>
              </a:rPr>
              <a:t>социальный</a:t>
            </a:r>
            <a:r>
              <a:rPr lang="ru-RU" dirty="0">
                <a:solidFill>
                  <a:srgbClr val="292929"/>
                </a:solidFill>
              </a:rPr>
              <a:t> эксперимент, осуществляемый в целях внедрения новых форм социальной организации и оптимизации управления. Сфера социального эксперимента ограничена моральными и правовыми нормами.</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a:latin typeface="Times New Roman" pitchFamily="18" charset="0"/>
                <a:cs typeface="Times New Roman" pitchFamily="18" charset="0"/>
              </a:rPr>
              <a:t>ЭТАПЫ ЭКСПЕРИМЕНТАЛЬНОГО ИССЛЕДОВАНИЯ</a:t>
            </a:r>
          </a:p>
        </p:txBody>
      </p:sp>
      <p:sp>
        <p:nvSpPr>
          <p:cNvPr id="3" name="Содержимое 2"/>
          <p:cNvSpPr>
            <a:spLocks noGrp="1"/>
          </p:cNvSpPr>
          <p:nvPr>
            <p:ph sz="quarter" idx="1"/>
          </p:nvPr>
        </p:nvSpPr>
        <p:spPr/>
        <p:txBody>
          <a:bodyPr/>
          <a:lstStyle/>
          <a:p>
            <a:r>
              <a:rPr lang="ru-RU" dirty="0"/>
              <a:t> </a:t>
            </a:r>
            <a:r>
              <a:rPr lang="ru-RU" b="1" dirty="0">
                <a:solidFill>
                  <a:srgbClr val="C00000"/>
                </a:solidFill>
                <a:latin typeface="Times New Roman" pitchFamily="18" charset="0"/>
                <a:cs typeface="Times New Roman" pitchFamily="18" charset="0"/>
              </a:rPr>
              <a:t>Теоретический этап, </a:t>
            </a:r>
            <a:r>
              <a:rPr lang="ru-RU" dirty="0">
                <a:latin typeface="Times New Roman" pitchFamily="18" charset="0"/>
                <a:cs typeface="Times New Roman" pitchFamily="18" charset="0"/>
              </a:rPr>
              <a:t>включающий в себя определение темы исследования, предварительную постановку проблемы, изучение необходимой научной литературы, уточнение проблемы, выбор объекта и предмета исследований, формулирование гипотезы</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br>
              <a:rPr lang="ru-RU" sz="2800" dirty="0"/>
            </a:br>
            <a:r>
              <a:rPr lang="ru-RU" sz="2700" b="1" dirty="0"/>
              <a:t>ПОДГОТОВИТЕЛЬНЫЙ ЭТАП ЭКСПЕРИМЕНТА:</a:t>
            </a:r>
            <a:br>
              <a:rPr lang="ru-RU" sz="2700" b="1" dirty="0"/>
            </a:br>
            <a:endParaRPr lang="ru-RU" sz="2700" b="1" dirty="0"/>
          </a:p>
        </p:txBody>
      </p:sp>
      <p:sp>
        <p:nvSpPr>
          <p:cNvPr id="3" name="Содержимое 2"/>
          <p:cNvSpPr>
            <a:spLocks noGrp="1"/>
          </p:cNvSpPr>
          <p:nvPr>
            <p:ph sz="quarter" idx="1"/>
          </p:nvPr>
        </p:nvSpPr>
        <p:spPr/>
        <p:txBody>
          <a:bodyPr>
            <a:noAutofit/>
          </a:bodyPr>
          <a:lstStyle/>
          <a:p>
            <a:r>
              <a:rPr lang="ru-RU" sz="2400" dirty="0">
                <a:latin typeface="Times New Roman" pitchFamily="18" charset="0"/>
                <a:cs typeface="Times New Roman" pitchFamily="18" charset="0"/>
              </a:rPr>
              <a:t>Предусматривает составление программы эксперимента, в том числе выбор независимых и зависимых переменных, выявление круга контролируемых и учитываемых переменных, определение оптимальной последовательности экспериментальных действий, разработку способов фиксации и анализа результатов, подготовку необходимого оборудования, составление инструкций испытуемым, формирование выборки.</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a:latin typeface="Times New Roman" pitchFamily="18" charset="0"/>
                <a:cs typeface="Times New Roman" pitchFamily="18" charset="0"/>
              </a:rPr>
              <a:t>На подготовительном этапе  решаются следующие задачи:</a:t>
            </a:r>
          </a:p>
        </p:txBody>
      </p:sp>
      <p:sp>
        <p:nvSpPr>
          <p:cNvPr id="3" name="Содержимое 2"/>
          <p:cNvSpPr>
            <a:spLocks noGrp="1"/>
          </p:cNvSpPr>
          <p:nvPr>
            <p:ph sz="quarter" idx="1"/>
          </p:nvPr>
        </p:nvSpPr>
        <p:spPr/>
        <p:txBody>
          <a:bodyPr>
            <a:normAutofit fontScale="85000" lnSpcReduction="20000"/>
          </a:bodyPr>
          <a:lstStyle/>
          <a:p>
            <a:r>
              <a:rPr lang="ru-RU" sz="3200" dirty="0">
                <a:latin typeface="Times New Roman" pitchFamily="18" charset="0"/>
                <a:cs typeface="Times New Roman" pitchFamily="18" charset="0"/>
              </a:rPr>
              <a:t>формулирование гипотезы, т. е. того положения, выводы о правильности которого следует проверить; </a:t>
            </a:r>
          </a:p>
          <a:p>
            <a:r>
              <a:rPr lang="ru-RU" sz="3200" dirty="0">
                <a:latin typeface="Times New Roman" pitchFamily="18" charset="0"/>
                <a:cs typeface="Times New Roman" pitchFamily="18" charset="0"/>
              </a:rPr>
              <a:t>выбор необходимого числа экспериментальных объектов (числа испытуемых, учебных групп, учебных заведений и др.);</a:t>
            </a:r>
          </a:p>
          <a:p>
            <a:r>
              <a:rPr lang="ru-RU" sz="3200" dirty="0">
                <a:latin typeface="Times New Roman" pitchFamily="18" charset="0"/>
                <a:cs typeface="Times New Roman" pitchFamily="18" charset="0"/>
              </a:rPr>
              <a:t> определение необходимой длительности проведения эксперимента; </a:t>
            </a:r>
          </a:p>
          <a:p>
            <a:r>
              <a:rPr lang="ru-RU" sz="3200" dirty="0">
                <a:latin typeface="Times New Roman" pitchFamily="18" charset="0"/>
                <a:cs typeface="Times New Roman" pitchFamily="18" charset="0"/>
              </a:rPr>
              <a:t>разработка методики его проведения;</a:t>
            </a:r>
          </a:p>
          <a:p>
            <a:r>
              <a:rPr lang="ru-RU" sz="3200" dirty="0">
                <a:latin typeface="Times New Roman" pitchFamily="18" charset="0"/>
                <a:cs typeface="Times New Roman" pitchFamily="18" charset="0"/>
              </a:rPr>
              <a:t> выбор конкретных научных методов для изучения начального состояния экспериментального объекта: анкетный опрос, интервью, экспертная оценка и др.</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Цель лекции</a:t>
            </a:r>
          </a:p>
        </p:txBody>
      </p:sp>
      <p:sp>
        <p:nvSpPr>
          <p:cNvPr id="3" name="Содержимое 2"/>
          <p:cNvSpPr>
            <a:spLocks noGrp="1"/>
          </p:cNvSpPr>
          <p:nvPr>
            <p:ph sz="quarter" idx="1"/>
          </p:nvPr>
        </p:nvSpPr>
        <p:spPr/>
        <p:txBody>
          <a:bodyPr>
            <a:normAutofit/>
          </a:bodyPr>
          <a:lstStyle/>
          <a:p>
            <a:pPr>
              <a:buNone/>
            </a:pPr>
            <a:r>
              <a:rPr lang="ru-RU" sz="3200" dirty="0"/>
              <a:t>1.  </a:t>
            </a:r>
            <a:r>
              <a:rPr lang="ru-RU" sz="3200" dirty="0">
                <a:latin typeface="Times New Roman" panose="02020603050405020304" pitchFamily="18" charset="0"/>
                <a:cs typeface="Times New Roman" panose="02020603050405020304" pitchFamily="18" charset="0"/>
              </a:rPr>
              <a:t>Раскрыть сущность, содержание  эксперимента  как метода научного исследования.</a:t>
            </a:r>
          </a:p>
          <a:p>
            <a:pPr>
              <a:buNone/>
            </a:pPr>
            <a:r>
              <a:rPr lang="ru-RU" sz="3200" dirty="0">
                <a:latin typeface="Times New Roman" panose="02020603050405020304" pitchFamily="18" charset="0"/>
                <a:cs typeface="Times New Roman" panose="02020603050405020304" pitchFamily="18" charset="0"/>
              </a:rPr>
              <a:t>3. Обозначить особенности педагогического эксперимента.</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br>
              <a:rPr lang="ru-RU" dirty="0"/>
            </a:br>
            <a:r>
              <a:rPr lang="ru-RU" b="1" dirty="0">
                <a:solidFill>
                  <a:srgbClr val="C00000"/>
                </a:solidFill>
              </a:rPr>
              <a:t> </a:t>
            </a:r>
            <a:r>
              <a:rPr lang="ru-RU" sz="3100" b="1" dirty="0">
                <a:solidFill>
                  <a:srgbClr val="C00000"/>
                </a:solidFill>
                <a:latin typeface="Times New Roman" pitchFamily="18" charset="0"/>
                <a:cs typeface="Times New Roman" pitchFamily="18" charset="0"/>
              </a:rPr>
              <a:t>ЭКСПЕРИМЕНТАЛЬНЫЙ ЭТАП:</a:t>
            </a:r>
            <a:endParaRPr lang="ru-RU" sz="3100"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fontScale="77500" lnSpcReduction="20000"/>
          </a:bodyPr>
          <a:lstStyle/>
          <a:p>
            <a:r>
              <a:rPr lang="ru-RU" dirty="0"/>
              <a:t>На данном этапе необходимо последовательно решать такие </a:t>
            </a:r>
            <a:r>
              <a:rPr lang="ru-RU" i="1" dirty="0"/>
              <a:t>задачи: </a:t>
            </a:r>
          </a:p>
          <a:p>
            <a:r>
              <a:rPr lang="ru-RU" dirty="0"/>
              <a:t>изучить начальное состояние условий, в которых проводится эксперимент;  оценить состояние самих участников педагогических воздействий;</a:t>
            </a:r>
          </a:p>
          <a:p>
            <a:r>
              <a:rPr lang="ru-RU" dirty="0"/>
              <a:t> сформулировать критерии эффективности предложенной системы мер; проинструктировать участников эксперимента о порядке и условиях его эффективного проведения ;</a:t>
            </a:r>
          </a:p>
          <a:p>
            <a:r>
              <a:rPr lang="ru-RU" dirty="0"/>
              <a:t>осуществить предлагаемую автором систему мер по решению определенной экспериментальной задачи;</a:t>
            </a:r>
          </a:p>
          <a:p>
            <a:r>
              <a:rPr lang="ru-RU" dirty="0"/>
              <a:t> зафиксировать полученные на основе промежуточных срезов данные о ходе эксперимента, которые характеризуют изменения, происходящие в объекте под влиянием экспериментальной системы мер;</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a:latin typeface="Times New Roman" pitchFamily="18" charset="0"/>
                <a:cs typeface="Times New Roman" pitchFamily="18" charset="0"/>
              </a:rPr>
              <a:t>Завершающий этап:</a:t>
            </a:r>
          </a:p>
        </p:txBody>
      </p:sp>
      <p:sp>
        <p:nvSpPr>
          <p:cNvPr id="3" name="Содержимое 2"/>
          <p:cNvSpPr>
            <a:spLocks noGrp="1"/>
          </p:cNvSpPr>
          <p:nvPr>
            <p:ph sz="quarter" idx="1"/>
          </p:nvPr>
        </p:nvSpPr>
        <p:spPr/>
        <p:txBody>
          <a:bodyPr>
            <a:normAutofit fontScale="85000" lnSpcReduction="20000"/>
          </a:bodyPr>
          <a:lstStyle/>
          <a:p>
            <a:r>
              <a:rPr lang="ru-RU" dirty="0">
                <a:latin typeface="Times New Roman" pitchFamily="18" charset="0"/>
                <a:cs typeface="Times New Roman" pitchFamily="18" charset="0"/>
              </a:rPr>
              <a:t>подведение итогов эксперимента: описываются результаты осуществления экспериментальной системы мер (конечное состояние уровня знаний, умений, навыков, уровня воспитанности и др.);</a:t>
            </a:r>
          </a:p>
          <a:p>
            <a:r>
              <a:rPr lang="ru-RU" dirty="0">
                <a:latin typeface="Times New Roman" pitchFamily="18" charset="0"/>
                <a:cs typeface="Times New Roman" pitchFamily="18" charset="0"/>
              </a:rPr>
              <a:t>характеризуются психолого-педагогические условия, при которых эксперимент дал благоприятные результаты ;</a:t>
            </a:r>
          </a:p>
          <a:p>
            <a:r>
              <a:rPr lang="ru-RU" dirty="0">
                <a:latin typeface="Times New Roman" pitchFamily="18" charset="0"/>
                <a:cs typeface="Times New Roman" pitchFamily="18" charset="0"/>
              </a:rPr>
              <a:t>описываются особенности субъектов экспериментального воздействия (педагогов, воспитателей и др.); </a:t>
            </a:r>
          </a:p>
          <a:p>
            <a:r>
              <a:rPr lang="ru-RU" dirty="0">
                <a:latin typeface="Times New Roman" pitchFamily="18" charset="0"/>
                <a:cs typeface="Times New Roman" pitchFamily="18" charset="0"/>
              </a:rPr>
              <a:t>предоставляются данные о затратах времени, усилий и средств; указываются границы применения проверенной в ходе эксперимента системы мер</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a:bodyPr>
          <a:lstStyle/>
          <a:p>
            <a:r>
              <a:rPr lang="ru-RU" b="1" dirty="0">
                <a:solidFill>
                  <a:srgbClr val="C00000"/>
                </a:solidFill>
              </a:rPr>
              <a:t>Интерпретационный этап, </a:t>
            </a:r>
            <a:r>
              <a:rPr lang="ru-RU" dirty="0"/>
              <a:t>содержанием которого является формулирование вывода о подтверждении или опровержении гипотезы на основе процедур анализа полученных результатов, а также подготовка научного отчета.</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A7060D-374F-4D6A-6A55-B1F6465A47C2}"/>
              </a:ext>
            </a:extLst>
          </p:cNvPr>
          <p:cNvSpPr>
            <a:spLocks noGrp="1"/>
          </p:cNvSpPr>
          <p:nvPr>
            <p:ph type="title"/>
          </p:nvPr>
        </p:nvSpPr>
        <p:spPr/>
        <p:txBody>
          <a:bodyPr>
            <a:noAutofit/>
          </a:bodyPr>
          <a:lstStyle/>
          <a:p>
            <a:pPr algn="ctr"/>
            <a:br>
              <a:rPr lang="ru-RU" sz="2800" b="1" dirty="0">
                <a:effectLst/>
                <a:latin typeface="Times New Roman" panose="02020603050405020304" pitchFamily="18" charset="0"/>
                <a:ea typeface="Times New Roman" panose="02020603050405020304" pitchFamily="18" charset="0"/>
              </a:rPr>
            </a:br>
            <a:r>
              <a:rPr lang="ru-RU" sz="2800" b="1" dirty="0">
                <a:effectLst/>
                <a:latin typeface="Times New Roman" panose="02020603050405020304" pitchFamily="18" charset="0"/>
                <a:ea typeface="Times New Roman" panose="02020603050405020304" pitchFamily="18" charset="0"/>
              </a:rPr>
              <a:t>Эффективные условия проведения педагогического </a:t>
            </a:r>
            <a:r>
              <a:rPr lang="ru-RU" sz="2800" b="1" spc="-5" dirty="0">
                <a:effectLst/>
                <a:latin typeface="Times New Roman" panose="02020603050405020304" pitchFamily="18" charset="0"/>
                <a:ea typeface="Times New Roman" panose="02020603050405020304" pitchFamily="18" charset="0"/>
              </a:rPr>
              <a:t>эксперимента:</a:t>
            </a:r>
            <a:br>
              <a:rPr lang="ru-KZ" sz="2800" b="1" dirty="0">
                <a:effectLst/>
                <a:latin typeface="Times New Roman" panose="02020603050405020304" pitchFamily="18" charset="0"/>
                <a:ea typeface="Times New Roman" panose="02020603050405020304" pitchFamily="18" charset="0"/>
              </a:rPr>
            </a:br>
            <a:endParaRPr lang="ru-KZ" sz="2800" b="1" dirty="0"/>
          </a:p>
        </p:txBody>
      </p:sp>
      <p:sp>
        <p:nvSpPr>
          <p:cNvPr id="3" name="Объект 2">
            <a:extLst>
              <a:ext uri="{FF2B5EF4-FFF2-40B4-BE49-F238E27FC236}">
                <a16:creationId xmlns:a16="http://schemas.microsoft.com/office/drawing/2014/main" id="{E9702B49-ACF7-EF3D-8C14-B3B96C61D412}"/>
              </a:ext>
            </a:extLst>
          </p:cNvPr>
          <p:cNvSpPr>
            <a:spLocks noGrp="1"/>
          </p:cNvSpPr>
          <p:nvPr>
            <p:ph sz="quarter" idx="1"/>
          </p:nvPr>
        </p:nvSpPr>
        <p:spPr/>
        <p:txBody>
          <a:bodyPr>
            <a:normAutofit/>
          </a:bodyPr>
          <a:lstStyle/>
          <a:p>
            <a:pPr marL="191770" indent="450215" algn="just">
              <a:lnSpc>
                <a:spcPct val="115000"/>
              </a:lnSpc>
            </a:pPr>
            <a:r>
              <a:rPr lang="ru-RU" sz="1800" spc="-5" dirty="0">
                <a:effectLst/>
                <a:latin typeface="Times New Roman" panose="02020603050405020304" pitchFamily="18" charset="0"/>
                <a:ea typeface="Times New Roman" panose="02020603050405020304" pitchFamily="18" charset="0"/>
              </a:rPr>
              <a:t>–предварительный </a:t>
            </a:r>
            <a:r>
              <a:rPr lang="ru-RU" sz="1800" dirty="0">
                <a:effectLst/>
                <a:latin typeface="Times New Roman" panose="02020603050405020304" pitchFamily="18" charset="0"/>
                <a:ea typeface="Times New Roman" panose="02020603050405020304" pitchFamily="18" charset="0"/>
              </a:rPr>
              <a:t>тщательный теоретический анализ исследуемого явления, его истории, изучение массовой педагогической практики для максимального сужения поля эксперимента и его задач;</a:t>
            </a:r>
            <a:endParaRPr lang="ru-KZ" sz="1800" dirty="0">
              <a:effectLst/>
              <a:latin typeface="Times New Roman" panose="02020603050405020304" pitchFamily="18" charset="0"/>
              <a:ea typeface="Times New Roman" panose="02020603050405020304" pitchFamily="18" charset="0"/>
            </a:endParaRPr>
          </a:p>
          <a:p>
            <a:pPr marL="342900" lvl="0" indent="-342900" algn="just">
              <a:lnSpc>
                <a:spcPct val="115000"/>
              </a:lnSpc>
              <a:spcAft>
                <a:spcPts val="1000"/>
              </a:spcAft>
              <a:buSzPts val="1400"/>
              <a:buFont typeface="Times New Roman" panose="02020603050405020304" pitchFamily="18" charset="0"/>
              <a:buChar char="–"/>
              <a:tabLst>
                <a:tab pos="450215" algn="l"/>
              </a:tabLs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конкретизация гипотезы с точки зрения ее новизны, необычности, противоречивости по сравнению с привычными установками, взглядами;</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SzPts val="1400"/>
              <a:buFont typeface="Times New Roman" panose="02020603050405020304" pitchFamily="18" charset="0"/>
              <a:buChar char="–"/>
              <a:tabLst>
                <a:tab pos="438150" algn="l"/>
              </a:tabLs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четкое формулирование задач эксперимента, разработка признаков и критериев, по которым будут оцениваться результаты;</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SzPts val="1400"/>
              <a:buFont typeface="Times New Roman" panose="02020603050405020304" pitchFamily="18" charset="0"/>
              <a:buChar char="–"/>
              <a:tabLst>
                <a:tab pos="442595" algn="l"/>
              </a:tabLs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корректное определение минимально необходимого, но достаточного числа экспериментальных объектов с учетом целей и задач эксперимента, а также минимально необходимой длительности его проведения.</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5215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70BB62-94D3-12D4-7000-939DAFB8837D}"/>
              </a:ext>
            </a:extLst>
          </p:cNvPr>
          <p:cNvSpPr>
            <a:spLocks noGrp="1"/>
          </p:cNvSpPr>
          <p:nvPr>
            <p:ph type="title"/>
          </p:nvPr>
        </p:nvSpPr>
        <p:spPr/>
        <p:txBody>
          <a:bodyPr>
            <a:normAutofit/>
          </a:bodyPr>
          <a:lstStyle/>
          <a:p>
            <a:pPr algn="ctr"/>
            <a:r>
              <a:rPr lang="ru-RU" sz="2800" dirty="0">
                <a:latin typeface="Times New Roman" panose="02020603050405020304" pitchFamily="18" charset="0"/>
                <a:cs typeface="Times New Roman" panose="02020603050405020304" pitchFamily="18" charset="0"/>
              </a:rPr>
              <a:t>Вопросы для закрепления материала</a:t>
            </a:r>
            <a:endParaRPr lang="ru-KZ" sz="28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C38F0280-85C6-4483-4A61-5927186ACC0D}"/>
              </a:ext>
            </a:extLst>
          </p:cNvPr>
          <p:cNvSpPr>
            <a:spLocks noGrp="1"/>
          </p:cNvSpPr>
          <p:nvPr>
            <p:ph sz="quarter" idx="1"/>
          </p:nvPr>
        </p:nvSpPr>
        <p:spPr/>
        <p:txBody>
          <a:bodyPr/>
          <a:lstStyle/>
          <a:p>
            <a:pPr indent="450215" algn="just">
              <a:lnSpc>
                <a:spcPct val="115000"/>
              </a:lnSpc>
              <a:spcAft>
                <a:spcPts val="1000"/>
              </a:spcAft>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Раскройте  сущность эксперимента как метода исследования.</a:t>
            </a:r>
            <a:endParaRPr lang="ru-KZ" sz="24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2. Охарактеризуйте виды научного эксперимента.</a:t>
            </a:r>
            <a:endParaRPr lang="ru-KZ" sz="24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3. Обоснуйте особенности научно-педагогического эксперимента</a:t>
            </a:r>
            <a:endParaRPr lang="ru-KZ" sz="24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3. Опишите  этапы проведения  научного эксперимента</a:t>
            </a:r>
            <a:endParaRPr lang="ru-KZ"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KZ" dirty="0"/>
          </a:p>
        </p:txBody>
      </p:sp>
    </p:spTree>
    <p:extLst>
      <p:ext uri="{BB962C8B-B14F-4D97-AF65-F5344CB8AC3E}">
        <p14:creationId xmlns:p14="http://schemas.microsoft.com/office/powerpoint/2010/main" val="6626307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600" b="1" dirty="0"/>
              <a:t>Рекомендуемая литература:</a:t>
            </a:r>
            <a:br>
              <a:rPr lang="ru-RU" dirty="0"/>
            </a:br>
            <a:endParaRPr lang="ru-RU" dirty="0"/>
          </a:p>
        </p:txBody>
      </p:sp>
      <p:sp>
        <p:nvSpPr>
          <p:cNvPr id="3" name="Содержимое 2"/>
          <p:cNvSpPr>
            <a:spLocks noGrp="1"/>
          </p:cNvSpPr>
          <p:nvPr>
            <p:ph sz="quarter" idx="1"/>
          </p:nvPr>
        </p:nvSpPr>
        <p:spPr/>
        <p:txBody>
          <a:bodyPr>
            <a:normAutofit lnSpcReduction="10000"/>
          </a:bodyPr>
          <a:lstStyle/>
          <a:p>
            <a:pPr lvl="0">
              <a:buNone/>
            </a:pPr>
            <a:r>
              <a:rPr lang="ru-RU" sz="1800" dirty="0"/>
              <a:t>1.Загвязинский В.И., </a:t>
            </a:r>
            <a:r>
              <a:rPr lang="ru-RU" sz="1800" dirty="0" err="1"/>
              <a:t>Атаханов</a:t>
            </a:r>
            <a:r>
              <a:rPr lang="ru-RU" sz="1800" dirty="0"/>
              <a:t> Р. Методология и методы психолого-педагогического исследования: учебное пособие для студентов вузов. – М. : Академия, 2001. – 208 с.</a:t>
            </a:r>
          </a:p>
          <a:p>
            <a:pPr lvl="0">
              <a:buNone/>
            </a:pPr>
            <a:r>
              <a:rPr lang="ru-RU" sz="1800" dirty="0"/>
              <a:t>2. Методы системного педагогического исследования: учебное пособие. – М. : Народное образование, 2002.</a:t>
            </a:r>
          </a:p>
          <a:p>
            <a:pPr lvl="0">
              <a:buNone/>
            </a:pPr>
            <a:r>
              <a:rPr lang="ru-RU" sz="1800" dirty="0"/>
              <a:t>3. Методы педагогических исследований / Под ред. Пискунова А.И., Воробьева Г.В. – М. : Наука, 1979.</a:t>
            </a:r>
          </a:p>
          <a:p>
            <a:pPr lvl="0">
              <a:buNone/>
            </a:pPr>
            <a:r>
              <a:rPr lang="ru-RU" sz="1800" dirty="0"/>
              <a:t>4. Образцов П.И. Методы и методология психолого-педагогического исследования. – СПб. : Питер, 2004. – 268 с.</a:t>
            </a:r>
          </a:p>
          <a:p>
            <a:pPr>
              <a:buNone/>
            </a:pPr>
            <a:r>
              <a:rPr lang="ru-RU" sz="1800" dirty="0"/>
              <a:t>5.Ахметова  Г. К., </a:t>
            </a:r>
            <a:r>
              <a:rPr lang="ru-RU" sz="1800" dirty="0" err="1"/>
              <a:t>Пфейфер</a:t>
            </a:r>
            <a:r>
              <a:rPr lang="ru-RU" sz="1800" dirty="0"/>
              <a:t> Н.Э., </a:t>
            </a:r>
            <a:r>
              <a:rPr lang="ru-RU" sz="1800" dirty="0" err="1"/>
              <a:t>Бурдина</a:t>
            </a:r>
            <a:r>
              <a:rPr lang="ru-RU" sz="1800" dirty="0"/>
              <a:t> Е.И. Азбука для начинающего исследователя: метод.   пособие. – Павлодар: РИО ПГУ им. </a:t>
            </a:r>
            <a:r>
              <a:rPr lang="ru-RU" sz="1800" dirty="0" err="1"/>
              <a:t>С.Торайгырова</a:t>
            </a:r>
            <a:r>
              <a:rPr lang="ru-RU" sz="1800" dirty="0"/>
              <a:t>, 2003</a:t>
            </a:r>
          </a:p>
          <a:p>
            <a:pPr lvl="0">
              <a:buNone/>
            </a:pPr>
            <a:r>
              <a:rPr lang="ru-RU" sz="1800" dirty="0"/>
              <a:t>6. Волков Б.С., Волкова Н.В. Методы исследований в психологии: </a:t>
            </a:r>
            <a:r>
              <a:rPr lang="ru-RU" sz="1800" dirty="0" err="1"/>
              <a:t>учебно-практ</a:t>
            </a:r>
            <a:r>
              <a:rPr lang="ru-RU" sz="1800" dirty="0"/>
              <a:t>. пособие. – 3-е изд., </a:t>
            </a:r>
            <a:r>
              <a:rPr lang="ru-RU" sz="1800" dirty="0" err="1"/>
              <a:t>испр</a:t>
            </a:r>
            <a:r>
              <a:rPr lang="ru-RU" sz="1800" dirty="0"/>
              <a:t>. и доп. – М. : Педагогическое общество России, 2002. – 208 с.</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a:latin typeface="Times New Roman" pitchFamily="18" charset="0"/>
                <a:cs typeface="Times New Roman" pitchFamily="18" charset="0"/>
              </a:rPr>
              <a:t>План лекции:</a:t>
            </a:r>
          </a:p>
        </p:txBody>
      </p:sp>
      <p:sp>
        <p:nvSpPr>
          <p:cNvPr id="3" name="Текст 2"/>
          <p:cNvSpPr>
            <a:spLocks noGrp="1"/>
          </p:cNvSpPr>
          <p:nvPr>
            <p:ph type="body" idx="2"/>
          </p:nvPr>
        </p:nvSpPr>
        <p:spPr/>
        <p:txBody>
          <a:bodyPr/>
          <a:lstStyle/>
          <a:p>
            <a:endParaRPr lang="ru-RU"/>
          </a:p>
        </p:txBody>
      </p:sp>
      <p:sp>
        <p:nvSpPr>
          <p:cNvPr id="4" name="Содержимое 3"/>
          <p:cNvSpPr>
            <a:spLocks noGrp="1"/>
          </p:cNvSpPr>
          <p:nvPr>
            <p:ph sz="quarter" idx="1"/>
          </p:nvPr>
        </p:nvSpPr>
        <p:spPr/>
        <p:txBody>
          <a:bodyPr>
            <a:normAutofit/>
          </a:bodyPr>
          <a:lstStyle/>
          <a:p>
            <a:pPr indent="450215" algn="just">
              <a:lnSpc>
                <a:spcPct val="115000"/>
              </a:lnSpc>
              <a:spcAft>
                <a:spcPts val="1000"/>
              </a:spcAft>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1. Специфика эксперимента как метода научного исследования</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KZ" sz="20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2. Особенности  научно-педагогического эксперимента.</a:t>
            </a:r>
            <a:endParaRPr lang="ru-KZ" sz="20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3. Классификация научно-педагогического эксперимента.</a:t>
            </a:r>
            <a:endParaRPr lang="ru-KZ" sz="20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4. Основные этапы проведения научно-педагогического эксперимента.</a:t>
            </a:r>
            <a:endParaRPr lang="ru-KZ" sz="20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4E1E177-3A99-CF69-A7FD-1BD35173F1CD}"/>
              </a:ext>
            </a:extLst>
          </p:cNvPr>
          <p:cNvSpPr>
            <a:spLocks noGrp="1"/>
          </p:cNvSpPr>
          <p:nvPr>
            <p:ph type="title"/>
          </p:nvPr>
        </p:nvSpPr>
        <p:spPr/>
        <p:txBody>
          <a:bodyPr>
            <a:normAutofit fontScale="90000"/>
          </a:bodyPr>
          <a:lstStyle/>
          <a:p>
            <a:pPr algn="ctr"/>
            <a:br>
              <a:rPr lang="ru-RU" sz="27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ru-RU" sz="2700" b="1" dirty="0">
                <a:effectLst/>
                <a:latin typeface="Times New Roman" panose="02020603050405020304" pitchFamily="18" charset="0"/>
                <a:ea typeface="Times New Roman" panose="02020603050405020304" pitchFamily="18" charset="0"/>
                <a:cs typeface="Times New Roman" panose="02020603050405020304" pitchFamily="18" charset="0"/>
              </a:rPr>
              <a:t>1. Специфика эксперимента как метода научного исследования</a:t>
            </a:r>
            <a:br>
              <a:rPr lang="ru-KZ"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ru-KZ" dirty="0"/>
          </a:p>
        </p:txBody>
      </p:sp>
      <p:sp>
        <p:nvSpPr>
          <p:cNvPr id="3" name="Объект 2">
            <a:extLst>
              <a:ext uri="{FF2B5EF4-FFF2-40B4-BE49-F238E27FC236}">
                <a16:creationId xmlns:a16="http://schemas.microsoft.com/office/drawing/2014/main" id="{F9CA82C9-F0C6-ED0D-1260-A212E609062F}"/>
              </a:ext>
            </a:extLst>
          </p:cNvPr>
          <p:cNvSpPr>
            <a:spLocks noGrp="1"/>
          </p:cNvSpPr>
          <p:nvPr>
            <p:ph sz="quarter" idx="1"/>
          </p:nvPr>
        </p:nvSpPr>
        <p:spPr/>
        <p:txBody>
          <a:bodyPr/>
          <a:lstStyle/>
          <a:p>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Эксперимент </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это комплексный метод исследования, который обеспечивает научно-объективную и доказательную проверку правильности обоснованной в начале исследования гипотезы. Эксперимент предполагает  исследовательское воздействие на объект познания для выявления новых параметров его известных свойств или для выявления его новых, ранее неизвестных свойств. Эксперимент отличается от наблюдения тем, что экспериментатор, в отличие от наблюдателя, вмешивается в естественное состояние объекта познания, активно воздействует и на него самого, и на процессы, в которых этот объект участвует.</a:t>
            </a:r>
            <a:endParaRPr lang="ru-KZ"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KZ" dirty="0"/>
          </a:p>
        </p:txBody>
      </p:sp>
    </p:spTree>
    <p:extLst>
      <p:ext uri="{BB962C8B-B14F-4D97-AF65-F5344CB8AC3E}">
        <p14:creationId xmlns:p14="http://schemas.microsoft.com/office/powerpoint/2010/main" val="3031792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CC05BE-4358-5DD5-8244-F7344C3C7EEC}"/>
              </a:ext>
            </a:extLst>
          </p:cNvPr>
          <p:cNvSpPr>
            <a:spLocks noGrp="1"/>
          </p:cNvSpPr>
          <p:nvPr>
            <p:ph type="title"/>
          </p:nvPr>
        </p:nvSpPr>
        <p:spPr>
          <a:xfrm>
            <a:off x="612648" y="548680"/>
            <a:ext cx="8153400" cy="670520"/>
          </a:xfrm>
        </p:spPr>
        <p:txBody>
          <a:bodyPr>
            <a:normAutofit fontScale="90000"/>
          </a:bodyPr>
          <a:lstStyle/>
          <a:p>
            <a:pPr algn="ctr"/>
            <a:r>
              <a:rPr lang="ru-RU" sz="31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В зависимости от степени разработанности проблемы выделяют:</a:t>
            </a:r>
            <a:br>
              <a:rPr lang="ru-KZ" sz="4400" dirty="0">
                <a:effectLst/>
                <a:latin typeface="Calibri" panose="020F0502020204030204" pitchFamily="34" charset="0"/>
                <a:ea typeface="Times New Roman" panose="02020603050405020304" pitchFamily="18" charset="0"/>
                <a:cs typeface="Times New Roman" panose="02020603050405020304" pitchFamily="18" charset="0"/>
              </a:rPr>
            </a:br>
            <a:endParaRPr lang="ru-KZ" dirty="0"/>
          </a:p>
        </p:txBody>
      </p:sp>
      <p:sp>
        <p:nvSpPr>
          <p:cNvPr id="3" name="Объект 2">
            <a:extLst>
              <a:ext uri="{FF2B5EF4-FFF2-40B4-BE49-F238E27FC236}">
                <a16:creationId xmlns:a16="http://schemas.microsoft.com/office/drawing/2014/main" id="{CC0CEDDE-8B32-9BDF-ADAC-1C633DC5611C}"/>
              </a:ext>
            </a:extLst>
          </p:cNvPr>
          <p:cNvSpPr>
            <a:spLocks noGrp="1"/>
          </p:cNvSpPr>
          <p:nvPr>
            <p:ph sz="quarter" idx="1"/>
          </p:nvPr>
        </p:nvSpPr>
        <p:spPr/>
        <p:txBody>
          <a:bodyPr/>
          <a:lstStyle/>
          <a:p>
            <a:pPr indent="450215" algn="just">
              <a:lnSpc>
                <a:spcPct val="115000"/>
              </a:lnSpc>
              <a:spcAft>
                <a:spcPts val="1000"/>
              </a:spcAft>
              <a:tabLst>
                <a:tab pos="114300" algn="l"/>
              </a:tabLs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-поисковый, направленный на получение принципиально новых результатов в малоисследованной области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tabLst>
                <a:tab pos="114300" algn="l"/>
              </a:tabLs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уточняющий, целью которого является определение гра­ниц, в пределах которых распространено действие данной теории или закона;</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tabLst>
                <a:tab pos="114300" algn="l"/>
              </a:tabLs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критический, организуемый в целях опровержения су­ществующей теории или закона новыми фактами;</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tabLst>
                <a:tab pos="114300" algn="l"/>
              </a:tabLs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воспроизводящий, предусматривающий точное повторение экспериментов предшественников для определения достоверности, надежности и объективности полученных ими результатов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KZ" dirty="0"/>
          </a:p>
        </p:txBody>
      </p:sp>
    </p:spTree>
    <p:extLst>
      <p:ext uri="{BB962C8B-B14F-4D97-AF65-F5344CB8AC3E}">
        <p14:creationId xmlns:p14="http://schemas.microsoft.com/office/powerpoint/2010/main" val="1814514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br>
              <a:rPr lang="ru-RU" sz="2200" dirty="0"/>
            </a:br>
            <a:br>
              <a:rPr lang="ru-RU" sz="2200" dirty="0"/>
            </a:br>
            <a:r>
              <a:rPr lang="ru-RU" sz="3100" b="1" dirty="0">
                <a:latin typeface="Times New Roman" pitchFamily="18" charset="0"/>
                <a:cs typeface="Times New Roman" pitchFamily="18" charset="0"/>
              </a:rPr>
              <a:t>Сущность понятия «психолого-педагогический эксперимент»</a:t>
            </a:r>
            <a:br>
              <a:rPr lang="ru-RU" sz="3100" b="1" dirty="0">
                <a:latin typeface="Times New Roman" pitchFamily="18" charset="0"/>
                <a:cs typeface="Times New Roman" pitchFamily="18" charset="0"/>
              </a:rPr>
            </a:br>
            <a:endParaRPr lang="ru-RU" sz="3100" b="1"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a:bodyPr>
          <a:lstStyle/>
          <a:p>
            <a:r>
              <a:rPr lang="ru-RU" dirty="0">
                <a:latin typeface="Times New Roman" pitchFamily="18" charset="0"/>
                <a:cs typeface="Times New Roman" pitchFamily="18" charset="0"/>
              </a:rPr>
              <a:t>комплексный метод исследования, который обеспечивает научно-объективную и доказательную проверку правильности обоснованной в начале исследования гипотезы. Сущность эксперимента заключается в активном вмешательстве исследователя в психолого-педагогический процесс с целью его изучения в заранее запланированных параметрах и условиях.</a:t>
            </a:r>
          </a:p>
          <a:p>
            <a:endParaRPr lang="ru-RU" dirty="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r>
              <a:rPr lang="ru-RU" dirty="0">
                <a:latin typeface="Times New Roman" pitchFamily="18" charset="0"/>
                <a:cs typeface="Times New Roman" pitchFamily="18" charset="0"/>
              </a:rPr>
              <a:t>По мнению Ю. К. </a:t>
            </a:r>
            <a:r>
              <a:rPr lang="ru-RU" dirty="0" err="1">
                <a:latin typeface="Times New Roman" pitchFamily="18" charset="0"/>
                <a:cs typeface="Times New Roman" pitchFamily="18" charset="0"/>
              </a:rPr>
              <a:t>Бабанского</a:t>
            </a:r>
            <a:r>
              <a:rPr lang="ru-RU" dirty="0">
                <a:latin typeface="Times New Roman" pitchFamily="18" charset="0"/>
                <a:cs typeface="Times New Roman" pitchFamily="18" charset="0"/>
              </a:rPr>
              <a:t> «эксперимент позволяет обнаружить повторяющиеся, устойчивые, необходимые, существенные связи между явлениями, т. е. изучать закономерности, характерные для педагогического процесса».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a:latin typeface="Times New Roman" pitchFamily="18" charset="0"/>
                <a:cs typeface="Times New Roman" pitchFamily="18" charset="0"/>
              </a:rPr>
              <a:t>Особенности  научно-педагогического эксперимента.</a:t>
            </a:r>
            <a:endParaRPr lang="ru-RU" sz="2800" dirty="0"/>
          </a:p>
        </p:txBody>
      </p:sp>
      <p:sp>
        <p:nvSpPr>
          <p:cNvPr id="3" name="Содержимое 2"/>
          <p:cNvSpPr>
            <a:spLocks noGrp="1"/>
          </p:cNvSpPr>
          <p:nvPr>
            <p:ph sz="quarter" idx="1"/>
          </p:nvPr>
        </p:nvSpPr>
        <p:spPr/>
        <p:txBody>
          <a:bodyPr>
            <a:normAutofit fontScale="92500" lnSpcReduction="20000"/>
          </a:bodyPr>
          <a:lstStyle/>
          <a:p>
            <a:r>
              <a:rPr lang="ru-RU" b="1" i="1" dirty="0">
                <a:latin typeface="Times New Roman" pitchFamily="18" charset="0"/>
                <a:cs typeface="Times New Roman" pitchFamily="18" charset="0"/>
              </a:rPr>
              <a:t>Педагогический эксперимент</a:t>
            </a:r>
            <a:r>
              <a:rPr lang="ru-RU" dirty="0">
                <a:latin typeface="Times New Roman" pitchFamily="18" charset="0"/>
                <a:cs typeface="Times New Roman" pitchFamily="18" charset="0"/>
              </a:rPr>
              <a:t> позволяет обнаружить повторяющиеся, устойчивые, необходимые, существенные связи между явлениями, изучать закономерности, характерные для педагогического процесса. В отличие от обычного изучения педагогических явлений в естественных условиях путем их непосредственного наблюдения эксперимент позволяет искусственно отделять изучаемое явление от других, целенаправленно изменять условия педагогического воздействия на испытуемых.</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br>
              <a:rPr lang="ru-RU" sz="2700" b="1" dirty="0">
                <a:latin typeface="Times New Roman" pitchFamily="18" charset="0"/>
                <a:cs typeface="Times New Roman" pitchFamily="18" charset="0"/>
              </a:rPr>
            </a:br>
            <a:r>
              <a:rPr lang="ru-RU" sz="2700" b="1" dirty="0">
                <a:latin typeface="Times New Roman" pitchFamily="18" charset="0"/>
                <a:cs typeface="Times New Roman" pitchFamily="18" charset="0"/>
              </a:rPr>
              <a:t>Особенности  научно-педагогического эксперимента.</a:t>
            </a:r>
            <a:br>
              <a:rPr lang="ru-RU" dirty="0"/>
            </a:br>
            <a:endParaRPr lang="ru-RU" dirty="0"/>
          </a:p>
        </p:txBody>
      </p:sp>
      <p:sp>
        <p:nvSpPr>
          <p:cNvPr id="3" name="Содержимое 2"/>
          <p:cNvSpPr>
            <a:spLocks noGrp="1"/>
          </p:cNvSpPr>
          <p:nvPr>
            <p:ph sz="quarter" idx="1"/>
          </p:nvPr>
        </p:nvSpPr>
        <p:spPr/>
        <p:txBody>
          <a:bodyPr>
            <a:normAutofit lnSpcReduction="10000"/>
          </a:bodyPr>
          <a:lstStyle/>
          <a:p>
            <a:pPr lvl="0"/>
            <a:r>
              <a:rPr lang="ru-RU" sz="2800" b="1" i="1" dirty="0">
                <a:latin typeface="Times New Roman" pitchFamily="18" charset="0"/>
                <a:cs typeface="Times New Roman" pitchFamily="18" charset="0"/>
              </a:rPr>
              <a:t>Педагогический эксперимент</a:t>
            </a:r>
            <a:r>
              <a:rPr lang="ru-RU" sz="2800" i="1" dirty="0">
                <a:latin typeface="Times New Roman" pitchFamily="18" charset="0"/>
                <a:cs typeface="Times New Roman" pitchFamily="18" charset="0"/>
              </a:rPr>
              <a:t> </a:t>
            </a:r>
            <a:r>
              <a:rPr lang="ru-RU" sz="2800" dirty="0">
                <a:latin typeface="Times New Roman" pitchFamily="18" charset="0"/>
                <a:cs typeface="Times New Roman" pitchFamily="18" charset="0"/>
              </a:rPr>
              <a:t>– исследовательская деятельность с целью изучения причинно-следственных связей в педагогических явлениях, которая предполагает опытное моделирование педагогического явления и условий его протекания; активное воздействие исследователя на педагогическое явление; измерение  результатов педагогического воздействия и взаимодействия; неоднократную  </a:t>
            </a:r>
            <a:r>
              <a:rPr lang="ru-RU" sz="2800" dirty="0" err="1">
                <a:latin typeface="Times New Roman" pitchFamily="18" charset="0"/>
                <a:cs typeface="Times New Roman" pitchFamily="18" charset="0"/>
              </a:rPr>
              <a:t>воспроизводимость</a:t>
            </a:r>
            <a:r>
              <a:rPr lang="ru-RU" sz="2800" dirty="0">
                <a:latin typeface="Times New Roman" pitchFamily="18" charset="0"/>
                <a:cs typeface="Times New Roman" pitchFamily="18" charset="0"/>
              </a:rPr>
              <a:t> педагогических явлений и процессов. </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3181</TotalTime>
  <Words>1699</Words>
  <Application>Microsoft Office PowerPoint</Application>
  <PresentationFormat>Экран (4:3)</PresentationFormat>
  <Paragraphs>106</Paragraphs>
  <Slides>25</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25</vt:i4>
      </vt:variant>
    </vt:vector>
  </HeadingPairs>
  <TitlesOfParts>
    <vt:vector size="33" baseType="lpstr">
      <vt:lpstr>Arial</vt:lpstr>
      <vt:lpstr>Calibri</vt:lpstr>
      <vt:lpstr>Constantia</vt:lpstr>
      <vt:lpstr>Times New Roman</vt:lpstr>
      <vt:lpstr>Tw Cen MT</vt:lpstr>
      <vt:lpstr>Wingdings</vt:lpstr>
      <vt:lpstr>Wingdings 2</vt:lpstr>
      <vt:lpstr>Обычная</vt:lpstr>
      <vt:lpstr>Казахский национальный  университет им. Аль-Фараби </vt:lpstr>
      <vt:lpstr>Цель лекции</vt:lpstr>
      <vt:lpstr>План лекции:</vt:lpstr>
      <vt:lpstr> 1. Специфика эксперимента как метода научного исследования </vt:lpstr>
      <vt:lpstr>В зависимости от степени разработанности проблемы выделяют: </vt:lpstr>
      <vt:lpstr>  Сущность понятия «психолого-педагогический эксперимент» </vt:lpstr>
      <vt:lpstr>Презентация PowerPoint</vt:lpstr>
      <vt:lpstr>Особенности  научно-педагогического эксперимента.</vt:lpstr>
      <vt:lpstr> Особенности  научно-педагогического эксперимента. </vt:lpstr>
      <vt:lpstr> Педагогический эксперимент служит для решения ряда задач исследования:  </vt:lpstr>
      <vt:lpstr> По характеру поставленных целей эксперименты подразделяются на: </vt:lpstr>
      <vt:lpstr>Презентация PowerPoint</vt:lpstr>
      <vt:lpstr>По характеру действий исследователя различают:</vt:lpstr>
      <vt:lpstr>  В зависимости от условий деятельности данный метод подразделяется на:   </vt:lpstr>
      <vt:lpstr> В зависимости от степени разработанности  проблемы выделяют:  </vt:lpstr>
      <vt:lpstr>По признаку получения информации о предметах эксперимента:</vt:lpstr>
      <vt:lpstr>ЭТАПЫ ЭКСПЕРИМЕНТАЛЬНОГО ИССЛЕДОВАНИЯ</vt:lpstr>
      <vt:lpstr> ПОДГОТОВИТЕЛЬНЫЙ ЭТАП ЭКСПЕРИМЕНТА: </vt:lpstr>
      <vt:lpstr>На подготовительном этапе  решаются следующие задачи:</vt:lpstr>
      <vt:lpstr>  ЭКСПЕРИМЕНТАЛЬНЫЙ ЭТАП:</vt:lpstr>
      <vt:lpstr>Завершающий этап:</vt:lpstr>
      <vt:lpstr>Презентация PowerPoint</vt:lpstr>
      <vt:lpstr> Эффективные условия проведения педагогического эксперимента: </vt:lpstr>
      <vt:lpstr>Вопросы для закрепления материала</vt:lpstr>
      <vt:lpstr>Рекомендуемая литература: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С.Ж.АСФЕНДИЯРОВ АТЫНДАҒЫ ҚАЗАҚ ҰЛТТЫҚ МЕДИЦИНА  УНИВЕРСИТЕТІ</dc:title>
  <dc:creator>ASEM</dc:creator>
  <cp:lastModifiedBy>Akmaral Magauova</cp:lastModifiedBy>
  <cp:revision>185</cp:revision>
  <dcterms:created xsi:type="dcterms:W3CDTF">2015-09-15T12:16:44Z</dcterms:created>
  <dcterms:modified xsi:type="dcterms:W3CDTF">2023-11-08T12:28:10Z</dcterms:modified>
</cp:coreProperties>
</file>